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302" r:id="rId4"/>
    <p:sldId id="269" r:id="rId5"/>
    <p:sldId id="259" r:id="rId6"/>
    <p:sldId id="304" r:id="rId7"/>
    <p:sldId id="303" r:id="rId8"/>
    <p:sldId id="307" r:id="rId9"/>
    <p:sldId id="305" r:id="rId10"/>
    <p:sldId id="308" r:id="rId11"/>
    <p:sldId id="272" r:id="rId12"/>
    <p:sldId id="310" r:id="rId13"/>
    <p:sldId id="311" r:id="rId14"/>
    <p:sldId id="312" r:id="rId15"/>
    <p:sldId id="313" r:id="rId16"/>
    <p:sldId id="314" r:id="rId17"/>
    <p:sldId id="274" r:id="rId18"/>
    <p:sldId id="275" r:id="rId19"/>
    <p:sldId id="315" r:id="rId20"/>
    <p:sldId id="317" r:id="rId21"/>
    <p:sldId id="316" r:id="rId22"/>
    <p:sldId id="318" r:id="rId23"/>
    <p:sldId id="319" r:id="rId24"/>
    <p:sldId id="320" r:id="rId25"/>
    <p:sldId id="321" r:id="rId26"/>
    <p:sldId id="298" r:id="rId27"/>
    <p:sldId id="299" r:id="rId28"/>
    <p:sldId id="309" r:id="rId29"/>
    <p:sldId id="300" r:id="rId30"/>
    <p:sldId id="27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763" autoAdjust="0"/>
  </p:normalViewPr>
  <p:slideViewPr>
    <p:cSldViewPr snapToGrid="0" showGuides="1">
      <p:cViewPr varScale="1">
        <p:scale>
          <a:sx n="81" d="100"/>
          <a:sy n="81" d="100"/>
        </p:scale>
        <p:origin x="96" y="690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readingandwritingtools.com/mm/markingmate.html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apier.com/blog/ai-text-generator/#copy-ai" TargetMode="External"/><Relationship Id="rId13" Type="http://schemas.openxmlformats.org/officeDocument/2006/relationships/hyperlink" Target="https://zapier.com/blog/ai-text-generator/#copymatic" TargetMode="External"/><Relationship Id="rId18" Type="http://schemas.openxmlformats.org/officeDocument/2006/relationships/hyperlink" Target="https://zapier.com/blog/ai-text-generator/#ink" TargetMode="External"/><Relationship Id="rId26" Type="http://schemas.openxmlformats.org/officeDocument/2006/relationships/hyperlink" Target="https://zapier.com/blog/ai-text-generator/#frase" TargetMode="External"/><Relationship Id="rId3" Type="http://schemas.openxmlformats.org/officeDocument/2006/relationships/hyperlink" Target="https://zapier.com/blog/ai-text-generator/#surfer" TargetMode="External"/><Relationship Id="rId21" Type="http://schemas.openxmlformats.org/officeDocument/2006/relationships/hyperlink" Target="https://zapier.com/blog/ai-text-generator/#smart-copy" TargetMode="External"/><Relationship Id="rId7" Type="http://schemas.openxmlformats.org/officeDocument/2006/relationships/hyperlink" Target="https://zapier.com/blog/ai-text-generator/#growthbar" TargetMode="External"/><Relationship Id="rId12" Type="http://schemas.openxmlformats.org/officeDocument/2006/relationships/hyperlink" Target="https://zapier.com/blog/ai-text-generator/#scalenut" TargetMode="External"/><Relationship Id="rId17" Type="http://schemas.openxmlformats.org/officeDocument/2006/relationships/hyperlink" Target="https://zapier.com/blog/ai-text-generator/#rytr" TargetMode="External"/><Relationship Id="rId25" Type="http://schemas.openxmlformats.org/officeDocument/2006/relationships/hyperlink" Target="https://zapier.com/blog/ai-text-generator/#hyperwrite" TargetMode="External"/><Relationship Id="rId2" Type="http://schemas.openxmlformats.org/officeDocument/2006/relationships/hyperlink" Target="https://zapier.com/blog/ai-text-generator/#jasper" TargetMode="External"/><Relationship Id="rId16" Type="http://schemas.openxmlformats.org/officeDocument/2006/relationships/hyperlink" Target="https://zapier.com/blog/ai-text-generator/#paragraph-ai" TargetMode="External"/><Relationship Id="rId20" Type="http://schemas.openxmlformats.org/officeDocument/2006/relationships/hyperlink" Target="https://zapier.com/blog/ai-text-generator/#notion" TargetMode="External"/><Relationship Id="rId29" Type="http://schemas.openxmlformats.org/officeDocument/2006/relationships/hyperlink" Target="https://zapier.com/blog/ai-text-generator/#wordtu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zapier.com/blog/ai-text-generator/#copysmith" TargetMode="External"/><Relationship Id="rId11" Type="http://schemas.openxmlformats.org/officeDocument/2006/relationships/hyperlink" Target="https://zapier.com/blog/ai-text-generator/#anyword" TargetMode="External"/><Relationship Id="rId24" Type="http://schemas.openxmlformats.org/officeDocument/2006/relationships/hyperlink" Target="https://zapier.com/blog/ai-text-generator/#outranking" TargetMode="External"/><Relationship Id="rId5" Type="http://schemas.openxmlformats.org/officeDocument/2006/relationships/hyperlink" Target="https://zapier.com/blog/ai-text-generator/#writesonic" TargetMode="External"/><Relationship Id="rId15" Type="http://schemas.openxmlformats.org/officeDocument/2006/relationships/hyperlink" Target="https://zapier.com/blog/ai-text-generator/#hypotenuse-ai" TargetMode="External"/><Relationship Id="rId23" Type="http://schemas.openxmlformats.org/officeDocument/2006/relationships/hyperlink" Target="https://zapier.com/blog/ai-text-generator/#mem" TargetMode="External"/><Relationship Id="rId28" Type="http://schemas.openxmlformats.org/officeDocument/2006/relationships/hyperlink" Target="https://zapier.com/blog/ai-text-generator/#writer" TargetMode="External"/><Relationship Id="rId10" Type="http://schemas.openxmlformats.org/officeDocument/2006/relationships/hyperlink" Target="https://zapier.com/blog/ai-text-generator/#simplified" TargetMode="External"/><Relationship Id="rId19" Type="http://schemas.openxmlformats.org/officeDocument/2006/relationships/hyperlink" Target="https://zapier.com/blog/ai-text-generator/#chibi" TargetMode="External"/><Relationship Id="rId4" Type="http://schemas.openxmlformats.org/officeDocument/2006/relationships/hyperlink" Target="https://zapier.com/blog/ai-text-generator/#grammarlygo" TargetMode="External"/><Relationship Id="rId9" Type="http://schemas.openxmlformats.org/officeDocument/2006/relationships/hyperlink" Target="https://zapier.com/blog/ai-text-generator/#longshot-ai" TargetMode="External"/><Relationship Id="rId14" Type="http://schemas.openxmlformats.org/officeDocument/2006/relationships/hyperlink" Target="https://zapier.com/blog/ai-text-generator/#sudowrite" TargetMode="External"/><Relationship Id="rId22" Type="http://schemas.openxmlformats.org/officeDocument/2006/relationships/hyperlink" Target="https://zapier.com/blog/ai-text-generator/#neuraltext" TargetMode="External"/><Relationship Id="rId27" Type="http://schemas.openxmlformats.org/officeDocument/2006/relationships/hyperlink" Target="https://zapier.com/blog/ai-text-generator/#storylab-a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</a:t>
            </a:r>
            <a:r>
              <a:rPr lang="en-US" sz="1200" spc="3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195" y="2066307"/>
            <a:ext cx="10952000" cy="2173184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англоязычных статей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высокорейтинговые международные </a:t>
            </a:r>
          </a:p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научные журналы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725750"/>
            <a:ext cx="726397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Юденкова Ольга Валерьевна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Отраслевого бюро научного перевода УНП НИУ МГСУ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933202" y="1988549"/>
            <a:ext cx="96039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средства искусственного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интеллекта помогут автору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подготовить научную статью?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232" y="486057"/>
            <a:ext cx="1050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Искусственный интеллект в помощь автору научной статьи</a:t>
            </a:r>
          </a:p>
          <a:p>
            <a:pPr algn="ctr"/>
            <a:r>
              <a:rPr lang="ru-RU" sz="16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ПОИСКА И АНАЛИЗА ЛИТЕРАТУРЫ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B3758C-B2C7-DF76-A9C8-DA1237F13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67476"/>
              </p:ext>
            </p:extLst>
          </p:nvPr>
        </p:nvGraphicFramePr>
        <p:xfrm>
          <a:off x="670560" y="1788160"/>
          <a:ext cx="10850880" cy="398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478924681"/>
                    </a:ext>
                  </a:extLst>
                </a:gridCol>
                <a:gridCol w="9123680">
                  <a:extLst>
                    <a:ext uri="{9D8B030D-6E8A-4147-A177-3AD203B41FA5}">
                      <a16:colId xmlns:a16="http://schemas.microsoft.com/office/drawing/2014/main" val="117889763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ELICIT.COM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находит соответствующие запросу статьи, обобщает выводы, относящиеся к вопросу пользователя, определяет новые направления для исследования.  </a:t>
                      </a:r>
                      <a:r>
                        <a:rPr lang="en-GB" sz="1600" kern="100" dirty="0">
                          <a:effectLst/>
                        </a:rPr>
                        <a:t>(требуется регистрация)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925632"/>
                  </a:ext>
                </a:extLst>
              </a:tr>
              <a:tr h="7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KEENIOUS.COM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анализируя пользовательскую статью, рекомендует соответствующие исследовательские работы и темы исследования</a:t>
                      </a:r>
                      <a:endParaRPr lang="ru-RU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892296"/>
                  </a:ext>
                </a:extLst>
              </a:tr>
              <a:tr h="37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 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LATERAL.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находит, анализирует и сохраняет релевантные тексты, составляет краткий вариант текста в соответствии с выставленными фильтрами (поиск по ключевым словам). (требуется регистрация)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78808"/>
                  </a:ext>
                </a:extLst>
              </a:tr>
              <a:tr h="3794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RESEARCH RABBIT.AI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позволяет создать личную коллекцию статей и визуализировать связи между ними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365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7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232" y="486057"/>
            <a:ext cx="1050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Искусственный интеллект в помощь автору научной статьи</a:t>
            </a:r>
          </a:p>
          <a:p>
            <a:pPr algn="ctr"/>
            <a:r>
              <a:rPr lang="ru-RU" sz="16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ПОИСКА И АНАЛИЗА ЛИТЕРАТУРЫ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B3758C-B2C7-DF76-A9C8-DA1237F13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090"/>
              </p:ext>
            </p:extLst>
          </p:nvPr>
        </p:nvGraphicFramePr>
        <p:xfrm>
          <a:off x="640080" y="3459861"/>
          <a:ext cx="10871200" cy="187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7520">
                  <a:extLst>
                    <a:ext uri="{9D8B030D-6E8A-4147-A177-3AD203B41FA5}">
                      <a16:colId xmlns:a16="http://schemas.microsoft.com/office/drawing/2014/main" val="478924681"/>
                    </a:ext>
                  </a:extLst>
                </a:gridCol>
                <a:gridCol w="9123680">
                  <a:extLst>
                    <a:ext uri="{9D8B030D-6E8A-4147-A177-3AD203B41FA5}">
                      <a16:colId xmlns:a16="http://schemas.microsoft.com/office/drawing/2014/main" val="117889763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SEMANTIC SCHOLAR.ORG 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обеспечивает надежный поиск научных статей, создает резюме для научных публикаций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925632"/>
                  </a:ext>
                </a:extLst>
              </a:tr>
              <a:tr h="7774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SCHOLARCY.</a:t>
                      </a:r>
                      <a:endParaRPr lang="ru-RU" sz="16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COM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</a:rPr>
                        <a:t>позволяет быстро оценить, насколько для вас полезна та или иная публикация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89229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5A03CA2-551B-4B79-5A78-0CEDC3ADE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7586"/>
              </p:ext>
            </p:extLst>
          </p:nvPr>
        </p:nvGraphicFramePr>
        <p:xfrm>
          <a:off x="660400" y="1719326"/>
          <a:ext cx="10850880" cy="1740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493852409"/>
                    </a:ext>
                  </a:extLst>
                </a:gridCol>
                <a:gridCol w="9123680">
                  <a:extLst>
                    <a:ext uri="{9D8B030D-6E8A-4147-A177-3AD203B41FA5}">
                      <a16:colId xmlns:a16="http://schemas.microsoft.com/office/drawing/2014/main" val="19824370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SCISPACE (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TYPESET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</a:t>
                      </a: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предоставляет список релевантных ресурсов, дает краткое описание метода и результатов, кратко излагает аннотацию, указывает новизну статьи и практические результаты ее применения, дает ответы на дополнительные вопросы, подкрепленные цитатами, составляет резюме статей, правильно оформляет цитату и перефразирует ваш текст по требованиям научного стиля.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0700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0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232" y="557177"/>
            <a:ext cx="1050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Искусственный интеллект в помощь автору научной статьи</a:t>
            </a:r>
          </a:p>
          <a:p>
            <a:pPr algn="ctr"/>
            <a:r>
              <a:rPr lang="ru-RU" sz="16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ПРОВЕРКИ И РЕДАКТИРОВАНИЯ ТЕКСТА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B3758C-B2C7-DF76-A9C8-DA1237F13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70528"/>
              </p:ext>
            </p:extLst>
          </p:nvPr>
        </p:nvGraphicFramePr>
        <p:xfrm>
          <a:off x="713232" y="2011680"/>
          <a:ext cx="10615168" cy="386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9680">
                  <a:extLst>
                    <a:ext uri="{9D8B030D-6E8A-4147-A177-3AD203B41FA5}">
                      <a16:colId xmlns:a16="http://schemas.microsoft.com/office/drawing/2014/main" val="478924681"/>
                    </a:ext>
                  </a:extLst>
                </a:gridCol>
                <a:gridCol w="8925488">
                  <a:extLst>
                    <a:ext uri="{9D8B030D-6E8A-4147-A177-3AD203B41FA5}">
                      <a16:colId xmlns:a16="http://schemas.microsoft.com/office/drawing/2014/main" val="1178897638"/>
                    </a:ext>
                  </a:extLst>
                </a:gridCol>
              </a:tblGrid>
              <a:tr h="1290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MARKING MATE </a:t>
                      </a: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kern="100" dirty="0">
                          <a:solidFill>
                            <a:schemeClr val="bg1"/>
                          </a:solidFill>
                          <a:effectLst/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http://readingandwritingtools.com/mm/markingmate.html</a:t>
                      </a:r>
                      <a:endParaRPr lang="ru-RU" sz="1800" kern="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bg1"/>
                          </a:solidFill>
                          <a:effectLst/>
                        </a:rPr>
                        <a:t>проверяет письменные работы на наличие ошибок</a:t>
                      </a:r>
                      <a:r>
                        <a:rPr lang="en-GB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925632"/>
                  </a:ext>
                </a:extLst>
              </a:tr>
              <a:tr h="1196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QUILLBOT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улучшает тексты, делая их более читабельными, точными и профессиональными, сохраняя при этом смысл</a:t>
                      </a:r>
                      <a:r>
                        <a:rPr lang="ru-RU" sz="1600" kern="100" dirty="0">
                          <a:effectLst/>
                        </a:rPr>
                        <a:t> 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892296"/>
                  </a:ext>
                </a:extLst>
              </a:tr>
              <a:tr h="1383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APP.</a:t>
                      </a:r>
                      <a:endParaRPr lang="ru-RU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WORDTUNE.</a:t>
                      </a:r>
                      <a:endParaRPr lang="ru-RU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COM </a:t>
                      </a:r>
                      <a:endParaRPr lang="ru-RU" sz="1600" kern="1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может сократить или расширить текст, перефразирует и меняет стиль изложения, помогая ясно и точно выразить идеи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7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31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3232" y="557177"/>
            <a:ext cx="1050645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Искусственный интеллект в помощь автору научной статьи</a:t>
            </a:r>
          </a:p>
          <a:p>
            <a:pPr algn="ctr"/>
            <a:r>
              <a:rPr lang="ru-RU" sz="16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ЛУЧШИЕ ИНСТРУМЕНТЫ ГЕНЕРАЦИИ ТЕКСТА И ПОЛУЧЕНИЯ ОТВЕТОВ НА ВОПРОСЫ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6A602CF-6857-8FCD-8CC3-2019A84AF0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94694"/>
              </p:ext>
            </p:extLst>
          </p:nvPr>
        </p:nvGraphicFramePr>
        <p:xfrm>
          <a:off x="1038858" y="1486666"/>
          <a:ext cx="10114281" cy="4512660"/>
        </p:xfrm>
        <a:graphic>
          <a:graphicData uri="http://schemas.openxmlformats.org/drawingml/2006/table">
            <a:tbl>
              <a:tblPr firstRow="1" firstCol="1" bandRow="1"/>
              <a:tblGrid>
                <a:gridCol w="3371427">
                  <a:extLst>
                    <a:ext uri="{9D8B030D-6E8A-4147-A177-3AD203B41FA5}">
                      <a16:colId xmlns:a16="http://schemas.microsoft.com/office/drawing/2014/main" val="315322953"/>
                    </a:ext>
                  </a:extLst>
                </a:gridCol>
                <a:gridCol w="3371427">
                  <a:extLst>
                    <a:ext uri="{9D8B030D-6E8A-4147-A177-3AD203B41FA5}">
                      <a16:colId xmlns:a16="http://schemas.microsoft.com/office/drawing/2014/main" val="2106409622"/>
                    </a:ext>
                  </a:extLst>
                </a:gridCol>
                <a:gridCol w="3371427">
                  <a:extLst>
                    <a:ext uri="{9D8B030D-6E8A-4147-A177-3AD203B41FA5}">
                      <a16:colId xmlns:a16="http://schemas.microsoft.com/office/drawing/2014/main" val="726181740"/>
                    </a:ext>
                  </a:extLst>
                </a:gridCol>
              </a:tblGrid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Jasper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Surfer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GrammarlyGO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605600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Writesonic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Copysmith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GrowthBar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598260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Copy.ai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LongShot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Simplified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444520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Anyword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/>
                        </a:rPr>
                        <a:t>Scalenut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/>
                        </a:rPr>
                        <a:t>Copymatic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78794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/>
                        </a:rPr>
                        <a:t>Sudowrite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/>
                        </a:rPr>
                        <a:t>Hypotenuse AI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/>
                        </a:rPr>
                        <a:t>Paragraph AI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621223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/>
                        </a:rPr>
                        <a:t>Rytr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/>
                        </a:rPr>
                        <a:t>INK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/>
                        </a:rPr>
                        <a:t>Chibi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881086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/>
                        </a:rPr>
                        <a:t>Notion AI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1"/>
                        </a:rPr>
                        <a:t>Smart Copy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2"/>
                        </a:rPr>
                        <a:t>NeuralText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998367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3"/>
                        </a:rPr>
                        <a:t>Mem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4"/>
                        </a:rPr>
                        <a:t>Outranking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sng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5"/>
                        </a:rPr>
                        <a:t>Hyperwrite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833184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6"/>
                        </a:rPr>
                        <a:t>Frase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7"/>
                        </a:rPr>
                        <a:t>StoryLab.ai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8519"/>
                  </a:ext>
                </a:extLst>
              </a:tr>
              <a:tr h="451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/>
                        </a:rPr>
                        <a:t>Writer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>
                      <a:noFill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u="none" kern="0" dirty="0">
                          <a:solidFill>
                            <a:srgbClr val="3D4592"/>
                          </a:solidFill>
                          <a:effectLst/>
                          <a:latin typeface="unse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9"/>
                        </a:rPr>
                        <a:t>Wordtune</a:t>
                      </a:r>
                      <a:endParaRPr lang="ru-RU" sz="1100" u="none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5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66675" marB="66675" anchor="ctr">
                    <a:lnL w="12700" cap="flat" cmpd="sng" algn="ctr">
                      <a:solidFill>
                        <a:srgbClr val="D7D5D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8DE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F5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5720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7558B6E-D223-0A3D-704C-76638B40A2CD}"/>
              </a:ext>
            </a:extLst>
          </p:cNvPr>
          <p:cNvSpPr txBox="1"/>
          <p:nvPr/>
        </p:nvSpPr>
        <p:spPr>
          <a:xfrm>
            <a:off x="1178560" y="6167120"/>
            <a:ext cx="1028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Источник: </a:t>
            </a:r>
            <a:r>
              <a:rPr lang="en-GB" dirty="0"/>
              <a:t>https://zapier.com/blog/ai-text-generator/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53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6801" y="521666"/>
            <a:ext cx="1050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Искусственный интеллект в помощь автору научной статьи</a:t>
            </a:r>
          </a:p>
          <a:p>
            <a:pPr algn="ctr"/>
            <a:r>
              <a:rPr lang="ru-RU" sz="1600" b="1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ИНСТРУМЕНТЫ ГЕНЕРАЦИИ ТЕКСТА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AB3758C-B2C7-DF76-A9C8-DA1237F13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05910"/>
              </p:ext>
            </p:extLst>
          </p:nvPr>
        </p:nvGraphicFramePr>
        <p:xfrm>
          <a:off x="713232" y="2011680"/>
          <a:ext cx="10615168" cy="38695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4208">
                  <a:extLst>
                    <a:ext uri="{9D8B030D-6E8A-4147-A177-3AD203B41FA5}">
                      <a16:colId xmlns:a16="http://schemas.microsoft.com/office/drawing/2014/main" val="478924681"/>
                    </a:ext>
                  </a:extLst>
                </a:gridCol>
                <a:gridCol w="8950960">
                  <a:extLst>
                    <a:ext uri="{9D8B030D-6E8A-4147-A177-3AD203B41FA5}">
                      <a16:colId xmlns:a16="http://schemas.microsoft.com/office/drawing/2014/main" val="1178897638"/>
                    </a:ext>
                  </a:extLst>
                </a:gridCol>
              </a:tblGrid>
              <a:tr h="1290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PERPLEXITY.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chemeClr val="bg1"/>
                          </a:solidFill>
                          <a:effectLst/>
                        </a:rPr>
                        <a:t>анализирует и генерирует тексты; предоставляет точные и исчерпывающие ответы на запросы пользователя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6925632"/>
                  </a:ext>
                </a:extLst>
              </a:tr>
              <a:tr h="11960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00" dirty="0">
                          <a:effectLst/>
                        </a:rPr>
                        <a:t>RYTR.ME 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генерирует тексты для различных целей на основе указанных тем, стиля изложения и ключевых слов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1892296"/>
                  </a:ext>
                </a:extLst>
              </a:tr>
              <a:tr h="1383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SCHOLAR-AI.NET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плагин для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ChatGPT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обеспечивает надёжный поиск научных статей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98788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58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864713" y="2130789"/>
            <a:ext cx="84625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Что необходимо проверить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перед отправкой статьи в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редакцию: </a:t>
            </a:r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чек-лист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1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665825" y="595674"/>
            <a:ext cx="10271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 проверить 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отправкой статьи в редакцию: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чек-лист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816745" y="1181301"/>
            <a:ext cx="107242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Название: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является ли оно точным, емким и эффективным?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Аннотация: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 все ли необходимое содержание статьи отображено в аннотации с учетом требований к ее размеру?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Введение:</a:t>
            </a:r>
            <a:r>
              <a:rPr lang="ru-RU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можно ли сказать, что во введении материал представлен адекватно, но емко?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 статьи: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можно ли утверждать, что материал статьи представлен в нужной последовательности?</a:t>
            </a:r>
          </a:p>
          <a:p>
            <a:endParaRPr lang="ru-RU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Еще о тексте статьи: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подумайте, вы ТОЧНО ничего не можете сократить?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еще раз о тексте статьи: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обратите внимание, может вашей статье чего-то не</a:t>
            </a: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хватает?</a:t>
            </a:r>
          </a:p>
          <a:p>
            <a:endParaRPr lang="ru-RU" sz="16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 и таблицы: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есть ли между ними соответствие?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Рисунки и таблицы: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</a:rPr>
              <a:t>все ли они действительно необходимы? Или некоторые из них стоит переработать или объединить?</a:t>
            </a:r>
          </a:p>
          <a:p>
            <a:pPr marL="342900" indent="-342900">
              <a:buFont typeface="+mj-lt"/>
              <a:buAutoNum type="arabicPeriod"/>
            </a:pP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7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816745" y="577918"/>
            <a:ext cx="10271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 проверить 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перед отправкой статьи в редакцию: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чек-лист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991340" y="1900392"/>
            <a:ext cx="107242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Текст и таблицы: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есть ли между ними соответствие?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Рисунки и таблицы: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все ли они действительно необходимы? Или некоторые из них стоит переработать или объединить?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Список литературы: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соответствует ли он тематике статьи?</a:t>
            </a:r>
          </a:p>
          <a:p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ЦИТАТЫ!</a:t>
            </a:r>
          </a:p>
          <a:p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ОРФОГРАЦИЮ!</a:t>
            </a:r>
          </a:p>
          <a:p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ПРОВЕРЬТЕ СТАТЬЮ НА СООТВЕТСТВИЕ ТРЕБОВАНИЯМ К ФОРМАТИРОВАНИЮ!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9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207765" y="2263954"/>
            <a:ext cx="102162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недостатки научной статьи</a:t>
            </a:r>
            <a:b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являются критическими с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точки зрения рецензента?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9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0" y="517267"/>
            <a:ext cx="116496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Подготовка англоязычных статей в высокорейтинговые международные журналы</a:t>
            </a:r>
          </a:p>
          <a:p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9391" y="1650668"/>
            <a:ext cx="1102030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«Работай. Закончи. </a:t>
            </a:r>
            <a:r>
              <a:rPr lang="ru-RU" sz="2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Опубликуй</a:t>
            </a:r>
            <a:r>
              <a:rPr lang="ru-RU" sz="22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</a:p>
          <a:p>
            <a:r>
              <a:rPr lang="ru-RU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Майкл Фарадей, </a:t>
            </a:r>
          </a:p>
          <a:p>
            <a:r>
              <a:rPr lang="ru-RU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английский физик-экспериментатор и химик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r"/>
            <a:endParaRPr lang="ru-RU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US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“There are three necessary steps in useful</a:t>
            </a:r>
          </a:p>
          <a:p>
            <a:pPr algn="r"/>
            <a:r>
              <a:rPr lang="en-US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research; the first to begin it, the second to end</a:t>
            </a:r>
          </a:p>
          <a:p>
            <a:pPr algn="r"/>
            <a:r>
              <a:rPr lang="en-US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and the third to </a:t>
            </a:r>
            <a:r>
              <a:rPr lang="en-US" sz="2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</a:t>
            </a:r>
            <a:r>
              <a:rPr lang="en-US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it.”</a:t>
            </a:r>
          </a:p>
          <a:p>
            <a:pPr algn="r"/>
            <a:r>
              <a:rPr lang="en-US" sz="20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Michael Faraday</a:t>
            </a:r>
            <a:endParaRPr lang="ru-RU" sz="20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3834" y="2897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" y="2893159"/>
            <a:ext cx="3270133" cy="327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4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727969" y="559293"/>
            <a:ext cx="104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научной статьи являются критическими с точки зрения рецензента? 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630315" y="1686757"/>
            <a:ext cx="11079333" cy="584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ОРИГИНАЛЬНОСТИ </a:t>
            </a:r>
            <a:b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(важно, чтобы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ИМЕННО ЭТИМ ВОПРОСОМ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ТАКОЙ ПОСТАНОВКЕ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никто еще не занимался)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ЦЕЛЕВОЙ АУДИТОРИИ </a:t>
            </a:r>
            <a:b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(необходимо писать статью, предназначенную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КОНКРЕТНОМУ ПРЕДСТАВИТЕЛЮ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целевой аудитории, понимая, кому может понадобиться или принести пользу ваша статья) Кто ваш читатель? Для кого вы пишете? (ЭТО НЕ ТОЛЬКО ЖУРНАЛ!!!)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НАУЧНАЯ НЕДОСТОВЕРНОСТЬ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(ОШИБКИ, ПОДЛОГИ И НАТЯЖКИ)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Фил Мейлер,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по издательской деятельности, 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Cambridge University Press</a:t>
            </a: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727969" y="559293"/>
            <a:ext cx="104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научной статьи являются критическими с точки зрения рецензента? 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556333" y="1420427"/>
            <a:ext cx="11079333" cy="613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НЕРЕАЛИСТИЧНОСТЬ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выборе журнала (если вы начинающий исследователь, не стоит в отсутствие маститого соавтора направлять свой труд в супер-рейтинговый журнал)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ТЕХНИЧЕСКИЙ ЖАРГОН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 в отличие от приверженности стандартной (или хотя бы нейтральной и общепринятой терминологии). Для проверки стилистики и терминологии собственной статьи следует читать журнал, в который статья будет направлена.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Просмотрите последние выпуски журнала, в которые вы направляете свою статью.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ВДРУГ ЭТОТ ЖУРНАЛ СОВСЕМ НЕ ИНТЕРЕСУЕТСЯ ВАШЕЙ ТЕМОЙ?!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НЕПРАКТИЧНОСТЬ В ВЫБОРЕ ЖУРНАЛА: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лучше остановить свой выбор на журнале, который выходит чаще, поскольку в этом случае у автора есть шанс быстрее опубликовать в нем статью по итогам одного или нескольких раундов рецензирования.</a:t>
            </a: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Кэролин Вестбрук, 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Британский совет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727969" y="559293"/>
            <a:ext cx="104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научной статьи являются критическими с точки зрения рецензента? 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627354" y="1855433"/>
            <a:ext cx="11079333" cy="4314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Необходимо соответствие между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НАЗВАНИЕМ, АННОТАЦИЕЙ И СОДЕРЖАНИЕМ СТАТЬИ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На это всегда обращает внимание рецензент. 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Список литературы должен быть актуальным и включать в себя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ПОСЛЕДНИЕ СТАТЬИ НА ТЕМУ ТРУДА АВТОРА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На рецензирование попадает большое количество статей,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КОТОРЫХ ВЫВОД НЕ СЛЕДУЕТ ИЗ ИССЛЕДОВАНИЯ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Для проверки логичности вывода следует привлечь к прочтению рукописи статьи авторов, у которых есть статьи на аналогичную тему.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Кэролин Вестбрук, 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Британский совет</a:t>
            </a: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727969" y="559293"/>
            <a:ext cx="104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научной статьи являются критическими с точки зрения рецензента? 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627354" y="1748901"/>
            <a:ext cx="11079333" cy="461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ВЫВОДЫ И ОБСУЖДЕНИЕ РЕЗУЛЬТАТОВ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должны находить подтверждение у других авторов. У исследователя есть ожидаемый результат, у рецензента его нет!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Автор получил результат и сделал вывод.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этого необходимо наметить дальнейшие действия: что именно привносит полученный результат? Как он может использоваться на практике и в дальнейших исследованиях?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После отказа в публикации статьи 80% авторов не подают ее никуда. Это неправильно.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СТАТЬЮ СЛЕДУЕТ ПЕРЕРАБОТАТЬ ДЛЯ ПОДАЧИ В ДРУГОЙ ЖУРНАЛ.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Кэролин Вестбрук, 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Британский совет</a:t>
            </a: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21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3E8DCE5-DDA3-FE9C-1F3B-E48DC3480B8F}"/>
              </a:ext>
            </a:extLst>
          </p:cNvPr>
          <p:cNvSpPr txBox="1"/>
          <p:nvPr/>
        </p:nvSpPr>
        <p:spPr>
          <a:xfrm>
            <a:off x="727969" y="559293"/>
            <a:ext cx="10484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Какие </a:t>
            </a:r>
            <a:r>
              <a:rPr lang="ru-RU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недостатки</a:t>
            </a:r>
            <a:r>
              <a:rPr lang="ru-RU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научной статьи являются критическими с точки зрения рецензента? </a:t>
            </a:r>
            <a:endParaRPr lang="ru-RU" sz="1800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DA8A3-23F3-8431-04D0-2FB6EFE9E4C5}"/>
              </a:ext>
            </a:extLst>
          </p:cNvPr>
          <p:cNvSpPr txBox="1"/>
          <p:nvPr/>
        </p:nvSpPr>
        <p:spPr>
          <a:xfrm>
            <a:off x="627354" y="1748901"/>
            <a:ext cx="11079333" cy="401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Для статьи особую важность имеет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ПРИВЕРЖЕННОСТЬ ОДНОЙ ТЕМЕ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КРАТКОСТЬ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ЯСНОСТЬ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В результате автоматизированного перевода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ТЕРЯЕТСЯ СМЫСЛ ТЕКСТА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а автору необходимо донести до рецензента, редактора и читателя основную идею.</a:t>
            </a:r>
          </a:p>
          <a:p>
            <a:pPr marL="285750" indent="-28575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Автору необходимо выполнить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САМОСТОЯТЕЛЬНОЕ РЕДАКТИРОВАНИЕ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своего труда путем </a:t>
            </a:r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ЕГО СРАВНЕНИЯ С ОПУБЛИКОВАННЫМИ СТАТЬЯМИ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6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Нил Уотсон, </a:t>
            </a:r>
            <a:b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6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редактор</a:t>
            </a:r>
            <a:endParaRPr 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658479" y="2244221"/>
            <a:ext cx="90252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РАБОТ,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КОТОРЫЕ ИСПОЛЬЗОВАЛИСЬ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ПОДГОТОВКЕ </a:t>
            </a:r>
          </a:p>
          <a:p>
            <a:pPr algn="ctr"/>
            <a:r>
              <a:rPr lang="ru-R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НАСТОЯЩЕМУ МЕРОПРИЯТИЮ </a:t>
            </a:r>
            <a:endParaRPr lang="en-US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ЛИТЕРАТУРА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443858A-FBCE-F9A2-77BE-A4EB31DA26FE}"/>
              </a:ext>
            </a:extLst>
          </p:cNvPr>
          <p:cNvSpPr txBox="1">
            <a:spLocks/>
          </p:cNvSpPr>
          <p:nvPr/>
        </p:nvSpPr>
        <p:spPr>
          <a:xfrm>
            <a:off x="819396" y="1509076"/>
            <a:ext cx="10865923" cy="49154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J.R. Matthews, R.W. Matthews. Successful scientific writing. Cambridge University Press, 2015.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Luey. Handbook for academic authors. Cambridge University Press. Reprinted 2012.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S. Suchkova, G. Dudnikova, O.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Adayeva. Learn to write with us: A process-based writing textbook. Teacher’s Book.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ОФОРТ.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Samara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2015.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R. Day, B. Gastel. How to write and publish a scientific paper. Cambridge University Press. 2018.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Gustavii. How to write and illustrate scientific papers. Cambridge University Press. 2008.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V.A. Dugartsyrenova. Writing for publication in English: essential vocabulary builder. URSS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Москва,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Н.Г. Попова, Н.Н. Коптяева. Академическое письмо: статьи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IMRAD.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Институт философии и права УРО РАН, 2014.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 Bazanova, S. Suchkova .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write a research article: Textbook for early-career researchers. Moscow, Nauka, 2020.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ЛИТЕРАТУРА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443858A-FBCE-F9A2-77BE-A4EB31DA26FE}"/>
              </a:ext>
            </a:extLst>
          </p:cNvPr>
          <p:cNvSpPr txBox="1">
            <a:spLocks/>
          </p:cNvSpPr>
          <p:nvPr/>
        </p:nvSpPr>
        <p:spPr>
          <a:xfrm>
            <a:off x="819396" y="1509076"/>
            <a:ext cx="10865923" cy="491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https://researchmethod.net/problem-statement/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https://researchmethod.net/research-question-vs-hypothesis/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https://scientific-publishing.webshop.elsevier.com/research-process/what-problem-statement-examples/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12.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https://mindthegraph.com/blog/ru/statement-of-the-problem-research-paper/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9396" y="587250"/>
            <a:ext cx="10355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И В ЗАКЛЮЧЕНИЕ…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022126D-9EC9-387A-5C00-B0F48590F30F}"/>
              </a:ext>
            </a:extLst>
          </p:cNvPr>
          <p:cNvSpPr txBox="1">
            <a:spLocks/>
          </p:cNvSpPr>
          <p:nvPr/>
        </p:nvSpPr>
        <p:spPr>
          <a:xfrm>
            <a:off x="289505" y="1402858"/>
            <a:ext cx="11638625" cy="48782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-57150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72D9BD2E-A47E-44D6-1785-762ADB468806}"/>
              </a:ext>
            </a:extLst>
          </p:cNvPr>
          <p:cNvSpPr txBox="1">
            <a:spLocks/>
          </p:cNvSpPr>
          <p:nvPr/>
        </p:nvSpPr>
        <p:spPr>
          <a:xfrm>
            <a:off x="659081" y="14524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Calibri" panose="020F0502020204030204"/>
              </a:rPr>
              <a:t>«Написанное без усилий, как правило,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i="1" dirty="0">
                <a:solidFill>
                  <a:srgbClr val="002060"/>
                </a:solidFill>
                <a:latin typeface="Calibri" panose="020F0502020204030204"/>
              </a:rPr>
              <a:t> читается без удовольствия».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1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100" i="1" dirty="0">
                <a:solidFill>
                  <a:srgbClr val="002060"/>
                </a:solidFill>
                <a:latin typeface="Calibri" panose="020F0502020204030204"/>
              </a:rPr>
              <a:t>Сэмьюэл Джонсон,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100" i="1" dirty="0">
                <a:solidFill>
                  <a:srgbClr val="002060"/>
                </a:solidFill>
                <a:latin typeface="Calibri" panose="020F0502020204030204"/>
              </a:rPr>
              <a:t>английский литературный критик,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100" i="1" dirty="0">
                <a:solidFill>
                  <a:srgbClr val="002060"/>
                </a:solidFill>
                <a:latin typeface="Calibri" panose="020F0502020204030204"/>
              </a:rPr>
              <a:t>лексикограф, поэт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100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r">
              <a:buNone/>
              <a:defRPr/>
            </a:pPr>
            <a:endParaRPr lang="ru-RU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 algn="r">
              <a:buNone/>
              <a:defRPr/>
            </a:pPr>
            <a:endParaRPr lang="ru-RU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>
              <a:buNone/>
              <a:defRPr/>
            </a:pPr>
            <a:r>
              <a:rPr lang="en-US" i="1" dirty="0">
                <a:solidFill>
                  <a:srgbClr val="002060"/>
                </a:solidFill>
                <a:latin typeface="Calibri" panose="020F0502020204030204"/>
              </a:rPr>
              <a:t>“What is written without effort is in</a:t>
            </a:r>
          </a:p>
          <a:p>
            <a:pPr marL="0" lvl="0" indent="0">
              <a:buNone/>
              <a:defRPr/>
            </a:pPr>
            <a:r>
              <a:rPr lang="en-US" i="1" dirty="0">
                <a:solidFill>
                  <a:srgbClr val="002060"/>
                </a:solidFill>
                <a:latin typeface="Calibri" panose="020F0502020204030204"/>
              </a:rPr>
              <a:t>general read without pleasure.”</a:t>
            </a:r>
            <a:endParaRPr lang="ru-RU" i="1" dirty="0">
              <a:solidFill>
                <a:srgbClr val="002060"/>
              </a:solidFill>
              <a:latin typeface="Calibri" panose="020F0502020204030204"/>
            </a:endParaRPr>
          </a:p>
          <a:p>
            <a:pPr marL="0" lvl="0" indent="0">
              <a:buNone/>
              <a:defRPr/>
            </a:pPr>
            <a:r>
              <a:rPr lang="en-US" sz="1900" i="1" dirty="0">
                <a:solidFill>
                  <a:srgbClr val="002060"/>
                </a:solidFill>
                <a:latin typeface="Calibri" panose="020F0502020204030204"/>
              </a:rPr>
              <a:t>Samuel Johnson</a:t>
            </a:r>
            <a:endParaRPr kumimoji="0" lang="ru-RU" sz="19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87" y="1402858"/>
            <a:ext cx="5160564" cy="42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935" y="6385392"/>
            <a:ext cx="1838132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2023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27286" y="2941805"/>
            <a:ext cx="6618863" cy="974389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1431966" y="2451687"/>
            <a:ext cx="99020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изложить задачу </a:t>
            </a:r>
          </a:p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 в научной статье?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624442" y="551637"/>
            <a:ext cx="106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элементы входят в состав задачи исследования?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763" y="1328788"/>
            <a:ext cx="1109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Задача исследования формулируется в виде </a:t>
            </a:r>
            <a:r>
              <a:rPr lang="ru-RU" b="1" dirty="0">
                <a:solidFill>
                  <a:srgbClr val="00B050"/>
                </a:solidFill>
              </a:rPr>
              <a:t>ЧЕТКОГО</a:t>
            </a:r>
            <a:r>
              <a:rPr lang="ru-RU" dirty="0"/>
              <a:t> и </a:t>
            </a:r>
            <a:r>
              <a:rPr lang="ru-RU" b="1" dirty="0">
                <a:solidFill>
                  <a:srgbClr val="00B050"/>
                </a:solidFill>
              </a:rPr>
              <a:t>ЛАКОНИЧНОГО </a:t>
            </a:r>
            <a:r>
              <a:rPr lang="ru-RU" dirty="0"/>
              <a:t>утверждения, в рамках которого излагается проблема, требующая решения. 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407036"/>
              </p:ext>
            </p:extLst>
          </p:nvPr>
        </p:nvGraphicFramePr>
        <p:xfrm>
          <a:off x="420255" y="2290605"/>
          <a:ext cx="10965876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82938">
                  <a:extLst>
                    <a:ext uri="{9D8B030D-6E8A-4147-A177-3AD203B41FA5}">
                      <a16:colId xmlns:a16="http://schemas.microsoft.com/office/drawing/2014/main" val="4206908832"/>
                    </a:ext>
                  </a:extLst>
                </a:gridCol>
                <a:gridCol w="5482938">
                  <a:extLst>
                    <a:ext uri="{9D8B030D-6E8A-4147-A177-3AD203B41FA5}">
                      <a16:colId xmlns:a16="http://schemas.microsoft.com/office/drawing/2014/main" val="3745815119"/>
                    </a:ext>
                  </a:extLst>
                </a:gridCol>
              </a:tblGrid>
              <a:tr h="253277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СОСТАВНЫЕ</a:t>
                      </a:r>
                      <a:r>
                        <a:rPr lang="ru-RU" b="1" baseline="0" dirty="0">
                          <a:solidFill>
                            <a:srgbClr val="00B050"/>
                          </a:solidFill>
                        </a:rPr>
                        <a:t> ЭЛЕМЕНТЫ ЗАДАЧИ ИССЛЕДОВАНИЯ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Описание</a:t>
                      </a:r>
                      <a:r>
                        <a:rPr lang="ru-RU" b="1" baseline="0" dirty="0"/>
                        <a:t> (или изложение) проблемы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spcBef>
                          <a:spcPts val="12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b="1" baseline="0" dirty="0"/>
                        <a:t>Условия возникновения проблемы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КАК ИЗЛОЖИТЬ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ЭЛЕМЕНТЫ ЗАДАЧИ ИССЛЕДОВАНИЯ</a:t>
                      </a:r>
                      <a:r>
                        <a:rPr lang="ru-RU" b="1" dirty="0"/>
                        <a:t> В НАУЧНОЙ</a:t>
                      </a:r>
                      <a:r>
                        <a:rPr lang="ru-RU" b="1" baseline="0" dirty="0"/>
                        <a:t> СТАТЬЕ</a:t>
                      </a:r>
                    </a:p>
                    <a:p>
                      <a:pPr algn="ctr"/>
                      <a:endParaRPr lang="ru-RU" b="1" baseline="0" dirty="0"/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Необходимо четко выделить и сформулировать задачу исследования, изучить условия ее возникновения, указать лиц, от которых зависит возникновение проблемы, а также потенциальные последствия отсутствия решения проблемы.</a:t>
                      </a:r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dirty="0"/>
                        <a:t>Следует описать передовые знания или практику, связанные с возникшей проблемой. Здесь можно изложить обзор литературы, данных или других источников информации.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0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624442" y="551637"/>
            <a:ext cx="106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элементы входят в состав задачи исследования?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570088"/>
              </p:ext>
            </p:extLst>
          </p:nvPr>
        </p:nvGraphicFramePr>
        <p:xfrm>
          <a:off x="408372" y="1297782"/>
          <a:ext cx="11375256" cy="8321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628">
                  <a:extLst>
                    <a:ext uri="{9D8B030D-6E8A-4147-A177-3AD203B41FA5}">
                      <a16:colId xmlns:a16="http://schemas.microsoft.com/office/drawing/2014/main" val="4206908832"/>
                    </a:ext>
                  </a:extLst>
                </a:gridCol>
                <a:gridCol w="5687628">
                  <a:extLst>
                    <a:ext uri="{9D8B030D-6E8A-4147-A177-3AD203B41FA5}">
                      <a16:colId xmlns:a16="http://schemas.microsoft.com/office/drawing/2014/main" val="3745815119"/>
                    </a:ext>
                  </a:extLst>
                </a:gridCol>
              </a:tblGrid>
              <a:tr h="53786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СОСТАВНЫЕ</a:t>
                      </a:r>
                      <a:r>
                        <a:rPr lang="ru-RU" b="1" baseline="0" dirty="0">
                          <a:solidFill>
                            <a:srgbClr val="00B050"/>
                          </a:solidFill>
                        </a:rPr>
                        <a:t> ЭЛЕМЕНТЫ ЗАДАЧИ ИССЛЕДОВАНИЯ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b="1" baseline="0" dirty="0">
                        <a:solidFill>
                          <a:srgbClr val="00B050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Намеченные цели исследования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Границы проблемы исследования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Методы исследования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КАК ИЗЛОЖИТЬ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ЭЛЕМЕНТЫ ЗАДАЧИ ИССЛЕДОВАНИЯ</a:t>
                      </a:r>
                      <a:r>
                        <a:rPr lang="ru-RU" b="1" dirty="0"/>
                        <a:t> В НАУЧНОЙ</a:t>
                      </a:r>
                      <a:r>
                        <a:rPr lang="ru-RU" b="1" baseline="0" dirty="0"/>
                        <a:t> СТАТЬЕ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b="1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Это конкретные устремления исследователей в рамках проекта или исследования. Здесь следует объяснить, чего надеется достичь проектная или исследовательская группа путем решения данной проблемы.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Здесь необходимо определить границы проблемы, указав, что </a:t>
                      </a:r>
                      <a:r>
                        <a:rPr lang="ru-RU" sz="1800" b="1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ВХОДИТ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НЕ ВХОДИТ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состав исследования. Здесь устанавливаются границы проекта или исследования.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Подход или методика могут содержать подробную информацию о сборе данных, анализе и других методах, используемых для достижения поставленных целей.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2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624442" y="551637"/>
            <a:ext cx="106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Какие элементы входят в состав задачи исследования?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0A44167-F179-DEDC-235A-55EB35A423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33103"/>
              </p:ext>
            </p:extLst>
          </p:nvPr>
        </p:nvGraphicFramePr>
        <p:xfrm>
          <a:off x="613062" y="1509370"/>
          <a:ext cx="10954542" cy="2956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7271">
                  <a:extLst>
                    <a:ext uri="{9D8B030D-6E8A-4147-A177-3AD203B41FA5}">
                      <a16:colId xmlns:a16="http://schemas.microsoft.com/office/drawing/2014/main" val="4206908832"/>
                    </a:ext>
                  </a:extLst>
                </a:gridCol>
                <a:gridCol w="5477271">
                  <a:extLst>
                    <a:ext uri="{9D8B030D-6E8A-4147-A177-3AD203B41FA5}">
                      <a16:colId xmlns:a16="http://schemas.microsoft.com/office/drawing/2014/main" val="3745815119"/>
                    </a:ext>
                  </a:extLst>
                </a:gridCol>
              </a:tblGrid>
              <a:tr h="2956098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СОСТАВНЫЕ</a:t>
                      </a:r>
                      <a:r>
                        <a:rPr lang="ru-RU" b="1" baseline="0" dirty="0">
                          <a:solidFill>
                            <a:srgbClr val="00B050"/>
                          </a:solidFill>
                        </a:rPr>
                        <a:t> ЭЛЕМЕНТЫ ЗАДАЧИ ИССЛЕДОВАНИЯ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1" dirty="0"/>
                        <a:t>Предполагаемые (ожидаемые) результаты исследования</a:t>
                      </a:r>
                      <a:endParaRPr lang="ru-RU" b="1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КАК ИЗЛОЖИТЬ </a:t>
                      </a:r>
                      <a:r>
                        <a:rPr lang="ru-RU" b="1" dirty="0">
                          <a:solidFill>
                            <a:srgbClr val="00B050"/>
                          </a:solidFill>
                        </a:rPr>
                        <a:t>ЭЛЕМЕНТЫ ЗАДАЧИ ИССЛЕДОВАНИЯ</a:t>
                      </a:r>
                      <a:r>
                        <a:rPr lang="ru-RU" b="1" dirty="0"/>
                        <a:t> В НАУЧНОЙ</a:t>
                      </a:r>
                      <a:r>
                        <a:rPr lang="ru-RU" b="1" baseline="0" dirty="0"/>
                        <a:t> СТАТЬЕ</a:t>
                      </a:r>
                    </a:p>
                    <a:p>
                      <a:pPr algn="ctr"/>
                      <a:endParaRPr lang="ru-RU" b="1" baseline="0" dirty="0"/>
                    </a:p>
                    <a:p>
                      <a:pPr marL="285750" indent="-285750" algn="l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b="0" baseline="0" dirty="0"/>
                        <a:t>Это изменения по итогам реализации проекта, на которые нацелен проект или исследование. Здесь следует объяснить, каким образом результаты будут способствовать решению проблемы и принесут пользу заинтересованным сторонам.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6439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79664C-55D3-05D3-DDD0-93C790E947A9}"/>
              </a:ext>
            </a:extLst>
          </p:cNvPr>
          <p:cNvSpPr txBox="1"/>
          <p:nvPr/>
        </p:nvSpPr>
        <p:spPr>
          <a:xfrm>
            <a:off x="613062" y="4632464"/>
            <a:ext cx="10795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Теперь необходимо проверить постановку задачи и при необходимости пересмотреть ее для обеспечения ясности, точности и полноты изложения.</a:t>
            </a:r>
          </a:p>
        </p:txBody>
      </p:sp>
    </p:spTree>
    <p:extLst>
      <p:ext uri="{BB962C8B-B14F-4D97-AF65-F5344CB8AC3E}">
        <p14:creationId xmlns:p14="http://schemas.microsoft.com/office/powerpoint/2010/main" val="7719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491277" y="520015"/>
            <a:ext cx="10645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Характеристики качественной постановки</a:t>
            </a:r>
          </a:p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задачи исследования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9664C-55D3-05D3-DDD0-93C790E947A9}"/>
              </a:ext>
            </a:extLst>
          </p:cNvPr>
          <p:cNvSpPr txBox="1"/>
          <p:nvPr/>
        </p:nvSpPr>
        <p:spPr>
          <a:xfrm>
            <a:off x="1802167" y="2173941"/>
            <a:ext cx="1079524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Ясность и краткость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Конкретность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Измеримость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Актуальность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Реалистичность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Verdana" panose="020B0604030504040204" pitchFamily="34" charset="0"/>
                <a:ea typeface="Verdana" panose="020B0604030504040204" pitchFamily="34" charset="0"/>
              </a:rPr>
              <a:t>Инновационность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1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491277" y="520015"/>
            <a:ext cx="106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постановки задачи исследования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85E33-6A6C-A7CC-267A-9E8FA425B2A1}"/>
              </a:ext>
            </a:extLst>
          </p:cNvPr>
          <p:cNvSpPr txBox="1"/>
          <p:nvPr/>
        </p:nvSpPr>
        <p:spPr>
          <a:xfrm>
            <a:off x="491277" y="1100831"/>
            <a:ext cx="1091953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пример постановки задачи, связанной с тем, как ношение маски из материала XYZ во время Ковида может повлиять на здоровье человека.</a:t>
            </a:r>
          </a:p>
          <a:p>
            <a:endParaRPr lang="ru-RU" dirty="0"/>
          </a:p>
          <a:p>
            <a:r>
              <a:rPr lang="ru-RU" dirty="0"/>
              <a:t>Первым шагом должно стать описание влияния Ковида на иммунную систему и того, как это сказывается на здоровье.</a:t>
            </a:r>
          </a:p>
          <a:p>
            <a:endParaRPr lang="ru-RU" dirty="0"/>
          </a:p>
          <a:p>
            <a:r>
              <a:rPr lang="ru-RU" dirty="0"/>
              <a:t>Предположим, что маска носится и что среда, в которой она будет находиться, идеальна для ее носителя. Затем вы должны определить проблемы, связанные с Ковидом и отсутствием маски, а также трудности, связанные с этим. В данном случае вы можете увидеть общие проблемы, которые возникают, когда маска не надета.</a:t>
            </a:r>
          </a:p>
          <a:p>
            <a:endParaRPr lang="ru-RU" dirty="0"/>
          </a:p>
          <a:p>
            <a:r>
              <a:rPr lang="ru-RU" dirty="0"/>
              <a:t>По мере прохождения этого этапа вы, возможно, сможете определить проблему и расширить ее таким образом, чтобы она подходила для исследовательского проекта. Возможно, вы предложите определенный тип материала XYZ для производства масок, который может принести наибольшую пользу людям, находящимся под защитой.</a:t>
            </a:r>
          </a:p>
          <a:p>
            <a:endParaRPr lang="ru-RU" dirty="0"/>
          </a:p>
          <a:p>
            <a:r>
              <a:rPr lang="ru-RU" dirty="0"/>
              <a:t>Объясните, каким образом ваше исследование сможет внести вклад в базу знаний о том, как этот материал будет лучше всего подходить для масок не только при Ковиде, но и при других респираторных заболеваниях, возможно, ХОБЛ. Затем вы должны описать практическое применение вашего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98481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491277" y="520015"/>
            <a:ext cx="10645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сформулировать задачу исследования</a:t>
            </a:r>
            <a:endParaRPr lang="en-US" sz="2400" b="1" i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385E33-6A6C-A7CC-267A-9E8FA425B2A1}"/>
              </a:ext>
            </a:extLst>
          </p:cNvPr>
          <p:cNvSpPr txBox="1"/>
          <p:nvPr/>
        </p:nvSpPr>
        <p:spPr>
          <a:xfrm>
            <a:off x="491277" y="1864311"/>
            <a:ext cx="109846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Начните с четкого указания на то, что далее будет обсуждаться постановка проблемы. Можно начать с общего предложения типа: "Проблема, которой посвящено данное исследование...". Это позволит читателям понять, чего следует ожидать дальше.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Далее следует упомянуть о последствиях отсутствия решения проблемы. Вы можете рассказать о том, кто и как пострадает, если проблема не будет решена.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Укажите, какие исследования или информация необходимы для решения проблемы. Не забудьте сослаться на авторов, которые, возможно, высказали предположение о необходимости такого исследования. После этого можно непосредственно перейти к предлагаемой цели исследования и плану работы, а также к тому, каким образом предполагается решить проблему, т.е. ликвидировать пробел в знаниях .</a:t>
            </a:r>
          </a:p>
        </p:txBody>
      </p:sp>
    </p:spTree>
    <p:extLst>
      <p:ext uri="{BB962C8B-B14F-4D97-AF65-F5344CB8AC3E}">
        <p14:creationId xmlns:p14="http://schemas.microsoft.com/office/powerpoint/2010/main" val="285771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1913</Words>
  <Application>Microsoft Office PowerPoint</Application>
  <PresentationFormat>Широкоэкранный</PresentationFormat>
  <Paragraphs>299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Montserrat</vt:lpstr>
      <vt:lpstr>Raleway Light</vt:lpstr>
      <vt:lpstr>Times New Roman</vt:lpstr>
      <vt:lpstr>unset</vt:lpstr>
      <vt:lpstr>Verdana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Юденкова Ольга Валерьевна</cp:lastModifiedBy>
  <cp:revision>348</cp:revision>
  <dcterms:created xsi:type="dcterms:W3CDTF">2018-07-13T07:41:31Z</dcterms:created>
  <dcterms:modified xsi:type="dcterms:W3CDTF">2023-10-26T14:16:16Z</dcterms:modified>
</cp:coreProperties>
</file>